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sldIdLst>
    <p:sldId id="256" r:id="rId2"/>
    <p:sldId id="257" r:id="rId3"/>
    <p:sldId id="270" r:id="rId4"/>
    <p:sldId id="271" r:id="rId5"/>
    <p:sldId id="272" r:id="rId6"/>
    <p:sldId id="263" r:id="rId7"/>
    <p:sldId id="274" r:id="rId8"/>
    <p:sldId id="259" r:id="rId9"/>
    <p:sldId id="277" r:id="rId10"/>
    <p:sldId id="260" r:id="rId11"/>
    <p:sldId id="279" r:id="rId12"/>
    <p:sldId id="261" r:id="rId13"/>
    <p:sldId id="280" r:id="rId14"/>
    <p:sldId id="262" r:id="rId15"/>
    <p:sldId id="281" r:id="rId16"/>
    <p:sldId id="284" r:id="rId17"/>
    <p:sldId id="264" r:id="rId18"/>
    <p:sldId id="266" r:id="rId19"/>
    <p:sldId id="267" r:id="rId20"/>
    <p:sldId id="269" r:id="rId21"/>
    <p:sldId id="268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82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2"/>
    <p:restoredTop sz="94766"/>
  </p:normalViewPr>
  <p:slideViewPr>
    <p:cSldViewPr snapToGrid="0" snapToObjects="1">
      <p:cViewPr varScale="1">
        <p:scale>
          <a:sx n="113" d="100"/>
          <a:sy n="113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00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17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35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9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363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54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39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09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60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08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7BCED1E-43FB-7244-8542-F1122AA636CD}" type="datetimeFigureOut">
              <a:rPr lang="en-US" smtClean="0"/>
              <a:t>7/24/21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ACD72CE-281B-FF48-9FC0-9287FE8ED288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3DA729AF-062D-E640-9C22-5284FB61E1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207" y="-6125"/>
            <a:ext cx="762405" cy="138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109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drive/folders/1MKih9T7vX3yiayxU_tqrJmGoZ6L8Yzu6?usp=shar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2E4FB-0401-9C42-B866-25EE7F5DFE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Empirical Testing of Autonomous Vehicle Simulator System for Urban Driving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D1412-2015-F444-8EBE-6855E81BF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136490"/>
            <a:ext cx="12192000" cy="1434346"/>
          </a:xfrm>
          <a:solidFill>
            <a:srgbClr val="2A82AC"/>
          </a:solidFill>
        </p:spPr>
        <p:txBody>
          <a:bodyPr>
            <a:normAutofit/>
          </a:bodyPr>
          <a:lstStyle/>
          <a:p>
            <a:pPr marL="4668838"/>
            <a:r>
              <a:rPr lang="en-US" b="1" dirty="0">
                <a:solidFill>
                  <a:schemeClr val="bg1"/>
                </a:solidFill>
              </a:rPr>
              <a:t>John Seymour, </a:t>
            </a:r>
            <a:r>
              <a:rPr lang="en-US" b="1" dirty="0" err="1">
                <a:solidFill>
                  <a:schemeClr val="bg1"/>
                </a:solidFill>
              </a:rPr>
              <a:t>Dac</a:t>
            </a:r>
            <a:r>
              <a:rPr lang="en-US" b="1" dirty="0">
                <a:solidFill>
                  <a:schemeClr val="bg1"/>
                </a:solidFill>
              </a:rPr>
              <a:t>-Thanh-</a:t>
            </a:r>
            <a:r>
              <a:rPr lang="en-US" b="1" dirty="0" err="1">
                <a:solidFill>
                  <a:schemeClr val="bg1"/>
                </a:solidFill>
              </a:rPr>
              <a:t>Chuong</a:t>
            </a:r>
            <a:r>
              <a:rPr lang="en-US" b="1" dirty="0">
                <a:solidFill>
                  <a:schemeClr val="bg1"/>
                </a:solidFill>
              </a:rPr>
              <a:t> Ho, Quang-Hung Luu</a:t>
            </a:r>
          </a:p>
          <a:p>
            <a:pPr marL="4668838"/>
            <a:r>
              <a:rPr lang="en-US" dirty="0">
                <a:solidFill>
                  <a:schemeClr val="bg1"/>
                </a:solidFill>
              </a:rPr>
              <a:t>Department of Computer Science and Software Engineering</a:t>
            </a:r>
          </a:p>
          <a:p>
            <a:pPr marL="4668838"/>
            <a:r>
              <a:rPr lang="en-US" dirty="0">
                <a:solidFill>
                  <a:schemeClr val="bg1"/>
                </a:solidFill>
              </a:rPr>
              <a:t>Swinburne University of Technology, Australia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FAF5385-22D8-5E48-9CB3-C536A61C6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87" y="3223765"/>
            <a:ext cx="3481137" cy="1259791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47BA9389-4DB5-B94D-A849-1C86C2BA7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7362" y="3223765"/>
            <a:ext cx="692885" cy="1259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8651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216 Tests for Scenario class B</a:t>
            </a:r>
          </a:p>
        </p:txBody>
      </p:sp>
      <p:pic>
        <p:nvPicPr>
          <p:cNvPr id="7" name="Content Placeholder 6" descr="A picture containing text, outdoor, way, road&#10;&#10;Description automatically generated">
            <a:extLst>
              <a:ext uri="{FF2B5EF4-FFF2-40B4-BE49-F238E27FC236}">
                <a16:creationId xmlns:a16="http://schemas.microsoft.com/office/drawing/2014/main" id="{E9213985-24ED-0449-BBC5-15C918F68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780968"/>
            <a:ext cx="9720262" cy="3032789"/>
          </a:xfrm>
        </p:spPr>
      </p:pic>
    </p:spTree>
    <p:extLst>
      <p:ext uri="{BB962C8B-B14F-4D97-AF65-F5344CB8AC3E}">
        <p14:creationId xmlns:p14="http://schemas.microsoft.com/office/powerpoint/2010/main" val="1299020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2BD8-F9F9-4EE1-85A7-F7F044618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Class B – Pedestrian Intersection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FC19-490E-402E-9E9D-95D5EAA90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AV makes a right turn at an intersection. Pedestrian encroaches on its right of way where it is trying to turn to.</a:t>
            </a:r>
          </a:p>
          <a:p>
            <a:r>
              <a:rPr lang="en-AU" dirty="0"/>
              <a:t>Scenario parameters:</a:t>
            </a:r>
          </a:p>
          <a:p>
            <a:pPr lvl="1"/>
            <a:r>
              <a:rPr lang="en-AU" dirty="0"/>
              <a:t>General weather and time of day</a:t>
            </a:r>
          </a:p>
          <a:p>
            <a:pPr lvl="1"/>
            <a:r>
              <a:rPr lang="en-AU" dirty="0"/>
              <a:t>Pedestrian speed</a:t>
            </a:r>
          </a:p>
          <a:p>
            <a:pPr lvl="1"/>
            <a:r>
              <a:rPr lang="en-AU" dirty="0"/>
              <a:t>Pedestrian trigger distance</a:t>
            </a:r>
          </a:p>
          <a:p>
            <a:pPr lvl="1"/>
            <a:r>
              <a:rPr lang="en-AU" dirty="0"/>
              <a:t>Pedestrian spawn distance from curb</a:t>
            </a:r>
          </a:p>
          <a:p>
            <a:pPr marL="128016" lvl="1" indent="0">
              <a:buNone/>
            </a:pPr>
            <a:endParaRPr lang="en-AU" dirty="0"/>
          </a:p>
          <a:p>
            <a:pPr marL="128016" lvl="1" indent="0">
              <a:buNone/>
            </a:pPr>
            <a:r>
              <a:rPr lang="en-AU" dirty="0"/>
              <a:t>Issues found:</a:t>
            </a:r>
          </a:p>
          <a:p>
            <a:pPr lvl="1"/>
            <a:r>
              <a:rPr lang="en-AU" dirty="0"/>
              <a:t>AV sometimes does not slow down enough before letting the pedestrian pass</a:t>
            </a:r>
          </a:p>
        </p:txBody>
      </p:sp>
    </p:spTree>
    <p:extLst>
      <p:ext uri="{BB962C8B-B14F-4D97-AF65-F5344CB8AC3E}">
        <p14:creationId xmlns:p14="http://schemas.microsoft.com/office/powerpoint/2010/main" val="598695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36 Tests for Scenario class C</a:t>
            </a:r>
          </a:p>
        </p:txBody>
      </p:sp>
      <p:pic>
        <p:nvPicPr>
          <p:cNvPr id="7" name="Content Placeholder 6" descr="A picture containing text, outdoor, road, highway&#10;&#10;Description automatically generated">
            <a:extLst>
              <a:ext uri="{FF2B5EF4-FFF2-40B4-BE49-F238E27FC236}">
                <a16:creationId xmlns:a16="http://schemas.microsoft.com/office/drawing/2014/main" id="{2B2BCFB8-E6E6-AE44-9A25-63ACADD09B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799032"/>
            <a:ext cx="9720262" cy="2996661"/>
          </a:xfrm>
        </p:spPr>
      </p:pic>
    </p:spTree>
    <p:extLst>
      <p:ext uri="{BB962C8B-B14F-4D97-AF65-F5344CB8AC3E}">
        <p14:creationId xmlns:p14="http://schemas.microsoft.com/office/powerpoint/2010/main" val="1177013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2BD8-F9F9-4EE1-85A7-F7F044618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Class C – Go around, Oncoming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FC19-490E-402E-9E9D-95D5EAA90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AV attempts to encroach onto the other side of the road to get around a stationary NPC in its way. However, another NPC is oncoming and approaching it.</a:t>
            </a:r>
          </a:p>
          <a:p>
            <a:r>
              <a:rPr lang="en-AU" dirty="0"/>
              <a:t>Scenario parameters:</a:t>
            </a:r>
          </a:p>
          <a:p>
            <a:pPr lvl="1"/>
            <a:r>
              <a:rPr lang="en-AU" dirty="0"/>
              <a:t>General weather and time of day</a:t>
            </a:r>
          </a:p>
          <a:p>
            <a:pPr lvl="1"/>
            <a:r>
              <a:rPr lang="en-AU" dirty="0"/>
              <a:t>Oncoming NPC speed</a:t>
            </a:r>
          </a:p>
          <a:p>
            <a:pPr lvl="1"/>
            <a:r>
              <a:rPr lang="en-AU" dirty="0"/>
              <a:t>Oncoming NPC trigger distance</a:t>
            </a:r>
          </a:p>
          <a:p>
            <a:pPr lvl="1"/>
            <a:r>
              <a:rPr lang="en-AU" dirty="0"/>
              <a:t>Oncoming NPC spawn distance</a:t>
            </a:r>
          </a:p>
          <a:p>
            <a:pPr marL="128016" lvl="1" indent="0">
              <a:buNone/>
            </a:pPr>
            <a:endParaRPr lang="en-AU" dirty="0"/>
          </a:p>
          <a:p>
            <a:pPr marL="128016" lvl="1" indent="0">
              <a:buNone/>
            </a:pPr>
            <a:r>
              <a:rPr lang="en-AU" dirty="0"/>
              <a:t>Issues found:</a:t>
            </a:r>
          </a:p>
          <a:p>
            <a:pPr lvl="1"/>
            <a:r>
              <a:rPr lang="en-AU" dirty="0"/>
              <a:t>None; Ego vehicle does not ever encroach to the other side of the road, regardless of the presence of an oncoming vehicle</a:t>
            </a:r>
          </a:p>
        </p:txBody>
      </p:sp>
    </p:spTree>
    <p:extLst>
      <p:ext uri="{BB962C8B-B14F-4D97-AF65-F5344CB8AC3E}">
        <p14:creationId xmlns:p14="http://schemas.microsoft.com/office/powerpoint/2010/main" val="2666297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243 Tests for Scenario class D</a:t>
            </a:r>
          </a:p>
        </p:txBody>
      </p:sp>
      <p:pic>
        <p:nvPicPr>
          <p:cNvPr id="7" name="Content Placeholder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C2E5336-362D-9849-979D-ECD27661D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632121"/>
            <a:ext cx="9720262" cy="3330482"/>
          </a:xfrm>
        </p:spPr>
      </p:pic>
    </p:spTree>
    <p:extLst>
      <p:ext uri="{BB962C8B-B14F-4D97-AF65-F5344CB8AC3E}">
        <p14:creationId xmlns:p14="http://schemas.microsoft.com/office/powerpoint/2010/main" val="402992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2BD8-F9F9-4EE1-85A7-F7F044618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Class D – Camera Tricks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FC19-490E-402E-9E9D-95D5EAA90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161934"/>
          </a:xfrm>
        </p:spPr>
        <p:txBody>
          <a:bodyPr>
            <a:normAutofit fontScale="85000" lnSpcReduction="10000"/>
          </a:bodyPr>
          <a:lstStyle/>
          <a:p>
            <a:r>
              <a:rPr lang="en-AU" dirty="0"/>
              <a:t>AV navigates a crowded 4-way intersection with right of way, however, two perpendicular NPC cars enter the intersection as well, encroaching into its path.</a:t>
            </a:r>
          </a:p>
          <a:p>
            <a:r>
              <a:rPr lang="en-AU" dirty="0"/>
              <a:t>Scenario parameters:</a:t>
            </a:r>
          </a:p>
          <a:p>
            <a:pPr lvl="1"/>
            <a:r>
              <a:rPr lang="en-AU" dirty="0"/>
              <a:t>General weather and time of day</a:t>
            </a:r>
          </a:p>
          <a:p>
            <a:pPr lvl="1"/>
            <a:r>
              <a:rPr lang="en-AU" dirty="0"/>
              <a:t>Left-side NPC speed</a:t>
            </a:r>
          </a:p>
          <a:p>
            <a:pPr lvl="1"/>
            <a:r>
              <a:rPr lang="en-AU" dirty="0"/>
              <a:t>Left-side NPC trigger distance</a:t>
            </a:r>
          </a:p>
          <a:p>
            <a:pPr lvl="1"/>
            <a:r>
              <a:rPr lang="en-AU" dirty="0"/>
              <a:t>Right-side NPC speed</a:t>
            </a:r>
          </a:p>
          <a:p>
            <a:pPr lvl="1"/>
            <a:r>
              <a:rPr lang="en-AU" dirty="0"/>
              <a:t>Right-side NPC trigger distance</a:t>
            </a:r>
          </a:p>
          <a:p>
            <a:pPr lvl="1"/>
            <a:r>
              <a:rPr lang="en-AU" dirty="0"/>
              <a:t>Ego vehicle turn direction (straight ahead, left turn, right turn)</a:t>
            </a:r>
          </a:p>
          <a:p>
            <a:pPr lvl="1"/>
            <a:r>
              <a:rPr lang="en-AU" dirty="0"/>
              <a:t>RGB values for NPC vehicles (used for testing the camera module, if enabled in future)</a:t>
            </a:r>
          </a:p>
          <a:p>
            <a:pPr lvl="1"/>
            <a:endParaRPr lang="en-AU" dirty="0"/>
          </a:p>
          <a:p>
            <a:pPr marL="128016" lvl="1" indent="0">
              <a:buNone/>
            </a:pPr>
            <a:r>
              <a:rPr lang="en-AU" dirty="0"/>
              <a:t>Issues found:</a:t>
            </a:r>
          </a:p>
          <a:p>
            <a:pPr lvl="1"/>
            <a:r>
              <a:rPr lang="en-AU" dirty="0"/>
              <a:t>AV fails to stop or even slow down in time, especially when driving straight ahead, sometimes colliding side on to an NPC</a:t>
            </a:r>
          </a:p>
          <a:p>
            <a:pPr lvl="1"/>
            <a:r>
              <a:rPr lang="en-AU" dirty="0"/>
              <a:t>AV sometimes collides during turns as well</a:t>
            </a:r>
          </a:p>
          <a:p>
            <a:pPr lvl="1"/>
            <a:r>
              <a:rPr lang="en-AU" dirty="0"/>
              <a:t>Large inconsistencies in AV behaviour for same scenario parameters</a:t>
            </a:r>
          </a:p>
        </p:txBody>
      </p:sp>
    </p:spTree>
    <p:extLst>
      <p:ext uri="{BB962C8B-B14F-4D97-AF65-F5344CB8AC3E}">
        <p14:creationId xmlns:p14="http://schemas.microsoft.com/office/powerpoint/2010/main" val="1990508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070A0-2291-49C0-ACAB-4386DA1D1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179CE-B5B8-4101-B212-270BBD2B8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demo videos for all scenarios.</a:t>
            </a:r>
          </a:p>
          <a:p>
            <a:pPr lvl="1"/>
            <a:r>
              <a:rPr lang="en-AU" dirty="0"/>
              <a:t>Due to limited space in GitHub, we have share the link here</a:t>
            </a:r>
            <a:br>
              <a:rPr lang="en-AU" dirty="0"/>
            </a:br>
            <a:r>
              <a:rPr lang="en-AU" u="sng" dirty="0">
                <a:hlinkClick r:id="rId2" tooltip="https://drive.google.com/drive/folders/1MKih9T7vX3yiayxU_tqrJmGoZ6L8Yzu6?usp=sharing"/>
              </a:rPr>
              <a:t>https://drive.google.com/drive/folders/1MKih9T7vX3yiayxU_tqrJmGoZ6L8Yzu6?usp=sharing</a:t>
            </a:r>
            <a:endParaRPr lang="en-AU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17B8420-4ECE-DB43-80E6-C1AE286E2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51" y="3429000"/>
            <a:ext cx="5924550" cy="305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7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39D4-2FF6-4543-AFF7-67769970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RQ1: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Are our test cases effective in mimicking hazardous situations and can the system capture them?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B89452A7-CE11-0840-A574-C5E4E1874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7816" y="2286000"/>
            <a:ext cx="6652506" cy="4022725"/>
          </a:xfrm>
        </p:spPr>
      </p:pic>
    </p:spTree>
    <p:extLst>
      <p:ext uri="{BB962C8B-B14F-4D97-AF65-F5344CB8AC3E}">
        <p14:creationId xmlns:p14="http://schemas.microsoft.com/office/powerpoint/2010/main" val="2303196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39D4-2FF6-4543-AFF7-67769970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RQ2: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are critical factors that distinguish a scenario to be safe or unsafe?</a:t>
            </a:r>
          </a:p>
        </p:txBody>
      </p:sp>
      <p:pic>
        <p:nvPicPr>
          <p:cNvPr id="15" name="Content Placeholder 14" descr="Table&#10;&#10;Description automatically generated">
            <a:extLst>
              <a:ext uri="{FF2B5EF4-FFF2-40B4-BE49-F238E27FC236}">
                <a16:creationId xmlns:a16="http://schemas.microsoft.com/office/drawing/2014/main" id="{121CD69A-8F14-C54B-8C2C-C02E23352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856" y="2161032"/>
            <a:ext cx="3033276" cy="2983640"/>
          </a:xfrm>
        </p:spPr>
      </p:pic>
      <p:pic>
        <p:nvPicPr>
          <p:cNvPr id="17" name="Picture 16" descr="Table&#10;&#10;Description automatically generated">
            <a:extLst>
              <a:ext uri="{FF2B5EF4-FFF2-40B4-BE49-F238E27FC236}">
                <a16:creationId xmlns:a16="http://schemas.microsoft.com/office/drawing/2014/main" id="{86842090-4B69-2F42-BE50-00228AB2D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759" y="2161032"/>
            <a:ext cx="3464809" cy="4153942"/>
          </a:xfrm>
          <a:prstGeom prst="rect">
            <a:avLst/>
          </a:prstGeom>
        </p:spPr>
      </p:pic>
      <p:pic>
        <p:nvPicPr>
          <p:cNvPr id="19" name="Picture 18" descr="Table&#10;&#10;Description automatically generated">
            <a:extLst>
              <a:ext uri="{FF2B5EF4-FFF2-40B4-BE49-F238E27FC236}">
                <a16:creationId xmlns:a16="http://schemas.microsoft.com/office/drawing/2014/main" id="{FB4C65EE-B86A-BD44-BA41-A42B67FE3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195" y="2161032"/>
            <a:ext cx="3508055" cy="415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237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39D4-2FF6-4543-AFF7-67769970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RQ2: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are critical factors that distinguish a scenario to be safe or unsafe?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(2)</a:t>
            </a:r>
          </a:p>
        </p:txBody>
      </p:sp>
      <p:pic>
        <p:nvPicPr>
          <p:cNvPr id="11" name="Content Placeholder 10" descr="Chart, funnel chart&#10;&#10;Description automatically generated">
            <a:extLst>
              <a:ext uri="{FF2B5EF4-FFF2-40B4-BE49-F238E27FC236}">
                <a16:creationId xmlns:a16="http://schemas.microsoft.com/office/drawing/2014/main" id="{923E4D1D-D54D-664A-87D1-2C7F01E90D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525395"/>
            <a:ext cx="9720262" cy="3543934"/>
          </a:xfrm>
        </p:spPr>
      </p:pic>
    </p:spTree>
    <p:extLst>
      <p:ext uri="{BB962C8B-B14F-4D97-AF65-F5344CB8AC3E}">
        <p14:creationId xmlns:p14="http://schemas.microsoft.com/office/powerpoint/2010/main" val="2042428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5697F-2E93-2B41-909F-9C20EAFB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work presents new empirical evidence that it is feasible to </a:t>
            </a:r>
          </a:p>
          <a:p>
            <a:pPr lvl="1"/>
            <a:r>
              <a:rPr lang="en-US" dirty="0"/>
              <a:t>Derive a good scenario diversity, and at the same time </a:t>
            </a:r>
          </a:p>
          <a:p>
            <a:pPr lvl="1"/>
            <a:r>
              <a:rPr lang="en-US" dirty="0"/>
              <a:t>Detect AV problems in the simulation environment. </a:t>
            </a:r>
          </a:p>
        </p:txBody>
      </p:sp>
    </p:spTree>
    <p:extLst>
      <p:ext uri="{BB962C8B-B14F-4D97-AF65-F5344CB8AC3E}">
        <p14:creationId xmlns:p14="http://schemas.microsoft.com/office/powerpoint/2010/main" val="2320901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39D4-2FF6-4543-AFF7-67769970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RQ3: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Does the environmental condition have any impact on safety?</a:t>
            </a:r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F560D4D8-2BBB-3645-AB84-09272D705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7048" y="2286000"/>
            <a:ext cx="3994042" cy="4022725"/>
          </a:xfrm>
        </p:spPr>
      </p:pic>
    </p:spTree>
    <p:extLst>
      <p:ext uri="{BB962C8B-B14F-4D97-AF65-F5344CB8AC3E}">
        <p14:creationId xmlns:p14="http://schemas.microsoft.com/office/powerpoint/2010/main" val="133832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39D4-2FF6-4543-AFF7-677699706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RQ4: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Is the use of simulator-based systems helpful in understanding the safety of AVs in reality?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99F4318-68F0-A840-924F-DF6DB3EFB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study demonstrates that the effectiveness of the SVL in simulating the driving scenarios are close to human intuition.</a:t>
            </a:r>
          </a:p>
          <a:p>
            <a:r>
              <a:rPr lang="en-US" dirty="0"/>
              <a:t>Weather and light condition do have an impact on safety.</a:t>
            </a:r>
          </a:p>
          <a:p>
            <a:r>
              <a:rPr lang="en-US" dirty="0"/>
              <a:t>It is reported in our study that collisions occur in 10% of all tested scenarios, double the ratio by human driving. Considering that there are many millions of people involved in the traffic every day, this ratio is large.</a:t>
            </a:r>
          </a:p>
        </p:txBody>
      </p:sp>
    </p:spTree>
    <p:extLst>
      <p:ext uri="{BB962C8B-B14F-4D97-AF65-F5344CB8AC3E}">
        <p14:creationId xmlns:p14="http://schemas.microsoft.com/office/powerpoint/2010/main" val="1210627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3EB5D-E5C8-294E-AAF4-0C839B35F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ANSWERS TO RQ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0CCB6-3199-9443-8D90-132868E52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 to RQ1: The setup scenarios are effective in mimicking real-life situations; and at the same time, the system can capture collisions well.</a:t>
            </a:r>
          </a:p>
          <a:p>
            <a:r>
              <a:rPr lang="en-US" dirty="0"/>
              <a:t>Answer to RQ2: There are several critical factors distinguishing a scenario to be safe or unsafe. </a:t>
            </a:r>
          </a:p>
          <a:p>
            <a:r>
              <a:rPr lang="en-US" dirty="0"/>
              <a:t>Answer to RQ3: The environmental conditions do have an impact on the safety of AVs.</a:t>
            </a:r>
          </a:p>
          <a:p>
            <a:r>
              <a:rPr lang="en-US" dirty="0"/>
              <a:t>Answer to RQ4: The use of simulator-based system helps understand the safety in reality. </a:t>
            </a:r>
          </a:p>
        </p:txBody>
      </p:sp>
    </p:spTree>
    <p:extLst>
      <p:ext uri="{BB962C8B-B14F-4D97-AF65-F5344CB8AC3E}">
        <p14:creationId xmlns:p14="http://schemas.microsoft.com/office/powerpoint/2010/main" val="1000449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3EB5D-E5C8-294E-AAF4-0C839B35F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0CCB6-3199-9443-8D90-132868E52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study provides a new empirical evidence to support the argument that AV simulator systems can well represent real-life scenarios. </a:t>
            </a:r>
          </a:p>
          <a:p>
            <a:r>
              <a:rPr lang="en-US" dirty="0"/>
              <a:t>If the system performs similarly in reality, our study implies that state-of-the-art AVs should be tested thoroughly before deployment to reduce safety-critical problems.</a:t>
            </a:r>
          </a:p>
        </p:txBody>
      </p:sp>
    </p:spTree>
    <p:extLst>
      <p:ext uri="{BB962C8B-B14F-4D97-AF65-F5344CB8AC3E}">
        <p14:creationId xmlns:p14="http://schemas.microsoft.com/office/powerpoint/2010/main" val="1465576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5697F-2E93-2B41-909F-9C20EAFB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RQ1: Are our test cases effective in mimicking hazardous situations and can the system capture them? </a:t>
            </a:r>
          </a:p>
          <a:p>
            <a:r>
              <a:rPr lang="en-US" dirty="0"/>
              <a:t>RQ2: What are critical factors that distinguish a scenario to be safe or unsafe? </a:t>
            </a:r>
          </a:p>
          <a:p>
            <a:r>
              <a:rPr lang="en-US" dirty="0"/>
              <a:t>RQ3: Does the environmental condition have any impact on the safety of the AV? </a:t>
            </a:r>
          </a:p>
          <a:p>
            <a:r>
              <a:rPr lang="en-US" dirty="0"/>
              <a:t>RQ4: Is the use of simulator-based systems helpful in understanding safety in reality?</a:t>
            </a:r>
          </a:p>
        </p:txBody>
      </p:sp>
    </p:spTree>
    <p:extLst>
      <p:ext uri="{BB962C8B-B14F-4D97-AF65-F5344CB8AC3E}">
        <p14:creationId xmlns:p14="http://schemas.microsoft.com/office/powerpoint/2010/main" val="883345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5697F-2E93-2B41-909F-9C20EAFB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Equivalence Partitioning</a:t>
            </a:r>
          </a:p>
          <a:p>
            <a:r>
              <a:rPr lang="en-US" dirty="0"/>
              <a:t>Metamorphic Testing</a:t>
            </a:r>
          </a:p>
        </p:txBody>
      </p:sp>
    </p:spTree>
    <p:extLst>
      <p:ext uri="{BB962C8B-B14F-4D97-AF65-F5344CB8AC3E}">
        <p14:creationId xmlns:p14="http://schemas.microsoft.com/office/powerpoint/2010/main" val="2535931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under test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5697F-2E93-2B41-909F-9C20EAFB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Apollo 6.0</a:t>
            </a:r>
          </a:p>
          <a:p>
            <a:r>
              <a:rPr lang="en-US" dirty="0"/>
              <a:t>SVL 2021.1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095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9D81A-C78B-5846-BC03-8AD2B5E8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Scenarios </a:t>
            </a:r>
          </a:p>
        </p:txBody>
      </p:sp>
      <p:pic>
        <p:nvPicPr>
          <p:cNvPr id="5" name="Content Placeholder 4" descr="Chart&#10;&#10;Description automatically generated with low confidence">
            <a:extLst>
              <a:ext uri="{FF2B5EF4-FFF2-40B4-BE49-F238E27FC236}">
                <a16:creationId xmlns:a16="http://schemas.microsoft.com/office/drawing/2014/main" id="{0756F82F-299C-5D45-BF54-F74418ED7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612570"/>
            <a:ext cx="9720262" cy="3369585"/>
          </a:xfrm>
        </p:spPr>
      </p:pic>
    </p:spTree>
    <p:extLst>
      <p:ext uri="{BB962C8B-B14F-4D97-AF65-F5344CB8AC3E}">
        <p14:creationId xmlns:p14="http://schemas.microsoft.com/office/powerpoint/2010/main" val="3378879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execution &amp; validation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5697F-2E93-2B41-909F-9C20EAFB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Total test cases: 1062</a:t>
            </a:r>
          </a:p>
          <a:p>
            <a:r>
              <a:rPr lang="en-US" dirty="0"/>
              <a:t>For each scenario, we have coded a Python script and its associated Bash script to do automated testing. </a:t>
            </a:r>
          </a:p>
          <a:p>
            <a:r>
              <a:rPr lang="en-US" dirty="0"/>
              <a:t>For the metamorphic testing, we adopt two MRs, given a certain scenario during the daytime. </a:t>
            </a:r>
          </a:p>
          <a:p>
            <a:pPr lvl="1"/>
            <a:r>
              <a:rPr lang="en-US" dirty="0"/>
              <a:t>The condition in MR1 is that the AV decision is unchanged regardless of day or night-time. </a:t>
            </a:r>
          </a:p>
          <a:p>
            <a:pPr lvl="1"/>
            <a:r>
              <a:rPr lang="en-US" dirty="0"/>
              <a:t>For MR2, it requires the decision to be robust regardless of the time as well as the bad weather (intense rain and fog).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476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E3CC-85BB-BA40-A195-26509A9C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81 Tests for Scenario class A</a:t>
            </a:r>
          </a:p>
        </p:txBody>
      </p:sp>
      <p:pic>
        <p:nvPicPr>
          <p:cNvPr id="5" name="Content Placeholder 4" descr="A group of cars on a road&#10;&#10;Description automatically generated with low confidence">
            <a:extLst>
              <a:ext uri="{FF2B5EF4-FFF2-40B4-BE49-F238E27FC236}">
                <a16:creationId xmlns:a16="http://schemas.microsoft.com/office/drawing/2014/main" id="{D1762D6D-447E-C44B-9136-B8A33F52F0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8" y="2728376"/>
            <a:ext cx="9720262" cy="3137972"/>
          </a:xfrm>
        </p:spPr>
      </p:pic>
    </p:spTree>
    <p:extLst>
      <p:ext uri="{BB962C8B-B14F-4D97-AF65-F5344CB8AC3E}">
        <p14:creationId xmlns:p14="http://schemas.microsoft.com/office/powerpoint/2010/main" val="2607446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F2BD8-F9F9-4EE1-85A7-F7F044618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Class A – Close Quarters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FC19-490E-402E-9E9D-95D5EAA90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AV drives between a line of parked cars, pedestrians suddenly cross its path ahead</a:t>
            </a:r>
          </a:p>
          <a:p>
            <a:r>
              <a:rPr lang="en-AU" dirty="0"/>
              <a:t>Scenario parameters:</a:t>
            </a:r>
          </a:p>
          <a:p>
            <a:pPr lvl="1"/>
            <a:r>
              <a:rPr lang="en-AU" dirty="0"/>
              <a:t>General weather and time of day</a:t>
            </a:r>
          </a:p>
          <a:p>
            <a:pPr lvl="1"/>
            <a:r>
              <a:rPr lang="en-AU" dirty="0"/>
              <a:t>Pedestrian speed</a:t>
            </a:r>
          </a:p>
          <a:p>
            <a:pPr lvl="1"/>
            <a:r>
              <a:rPr lang="en-AU" dirty="0"/>
              <a:t>Pedestrian trigger distance</a:t>
            </a:r>
          </a:p>
          <a:p>
            <a:pPr lvl="1"/>
            <a:r>
              <a:rPr lang="en-AU" dirty="0"/>
              <a:t>Number of parked cars</a:t>
            </a:r>
          </a:p>
          <a:p>
            <a:pPr lvl="1"/>
            <a:r>
              <a:rPr lang="en-AU" dirty="0"/>
              <a:t>Pedestrian idle time</a:t>
            </a:r>
          </a:p>
          <a:p>
            <a:pPr lvl="1"/>
            <a:r>
              <a:rPr lang="en-AU" dirty="0"/>
              <a:t>Pedestrian location among parked cars</a:t>
            </a:r>
          </a:p>
          <a:p>
            <a:pPr lvl="1"/>
            <a:endParaRPr lang="en-AU" dirty="0"/>
          </a:p>
          <a:p>
            <a:pPr marL="128016" lvl="1" indent="0">
              <a:buNone/>
            </a:pPr>
            <a:r>
              <a:rPr lang="en-AU" dirty="0"/>
              <a:t>Issues found:</a:t>
            </a:r>
          </a:p>
          <a:p>
            <a:pPr lvl="1"/>
            <a:r>
              <a:rPr lang="en-AU" dirty="0"/>
              <a:t>AV fails to stop in time in some circumstances and occasionally doesn’t approach slow enough</a:t>
            </a:r>
          </a:p>
        </p:txBody>
      </p:sp>
    </p:spTree>
    <p:extLst>
      <p:ext uri="{BB962C8B-B14F-4D97-AF65-F5344CB8AC3E}">
        <p14:creationId xmlns:p14="http://schemas.microsoft.com/office/powerpoint/2010/main" val="9166833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{1C45F432-AE2D-834A-93A9-145234FFED84}tf10001061</Template>
  <TotalTime>105</TotalTime>
  <Words>929</Words>
  <Application>Microsoft Macintosh PowerPoint</Application>
  <PresentationFormat>Widescreen</PresentationFormat>
  <Paragraphs>96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Tw Cen MT</vt:lpstr>
      <vt:lpstr>Tw Cen MT Condensed</vt:lpstr>
      <vt:lpstr>Wingdings 3</vt:lpstr>
      <vt:lpstr>Integral</vt:lpstr>
      <vt:lpstr>An Empirical Testing of Autonomous Vehicle Simulator System for Urban Driving</vt:lpstr>
      <vt:lpstr>Introduction</vt:lpstr>
      <vt:lpstr>questions</vt:lpstr>
      <vt:lpstr>TESTING Method</vt:lpstr>
      <vt:lpstr>System under test</vt:lpstr>
      <vt:lpstr>Test Scenarios </vt:lpstr>
      <vt:lpstr>Test case execution &amp; validation</vt:lpstr>
      <vt:lpstr>81 Tests for Scenario class A</vt:lpstr>
      <vt:lpstr>Class A – Close Quarters</vt:lpstr>
      <vt:lpstr>216 Tests for Scenario class B</vt:lpstr>
      <vt:lpstr>Class B – Pedestrian Intersection</vt:lpstr>
      <vt:lpstr>36 Tests for Scenario class C</vt:lpstr>
      <vt:lpstr>Class C – Go around, Oncoming</vt:lpstr>
      <vt:lpstr>243 Tests for Scenario class D</vt:lpstr>
      <vt:lpstr>Class D – Camera Tricks</vt:lpstr>
      <vt:lpstr>Video</vt:lpstr>
      <vt:lpstr>RQ1: Are our test cases effective in mimicking hazardous situations and can the system capture them?</vt:lpstr>
      <vt:lpstr>RQ2: What are critical factors that distinguish a scenario to be safe or unsafe?</vt:lpstr>
      <vt:lpstr>RQ2: What are critical factors that distinguish a scenario to be safe or unsafe? (2)</vt:lpstr>
      <vt:lpstr>RQ3: Does the environmental condition have any impact on safety?</vt:lpstr>
      <vt:lpstr>RQ4: Is the use of simulator-based systems helpful in understanding the safety of AVs in reality?</vt:lpstr>
      <vt:lpstr>ANSWERS TO RQ</vt:lpstr>
      <vt:lpstr>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Empirical Testing of Autonomous Vehicle Simulator System for Urban Driving</dc:title>
  <dc:creator>Hung Quang Luu</dc:creator>
  <cp:lastModifiedBy>Hung Quang Luu</cp:lastModifiedBy>
  <cp:revision>83</cp:revision>
  <dcterms:created xsi:type="dcterms:W3CDTF">2021-07-23T11:48:48Z</dcterms:created>
  <dcterms:modified xsi:type="dcterms:W3CDTF">2021-07-24T01:17:42Z</dcterms:modified>
</cp:coreProperties>
</file>

<file path=docProps/thumbnail.jpeg>
</file>